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notesMasterIdLst>
    <p:notesMasterId r:id="rId14"/>
  </p:notesMasterIdLst>
  <p:sldIdLst>
    <p:sldId id="256" r:id="rId2"/>
    <p:sldId id="295" r:id="rId3"/>
    <p:sldId id="309" r:id="rId4"/>
    <p:sldId id="293" r:id="rId5"/>
    <p:sldId id="294" r:id="rId6"/>
    <p:sldId id="296" r:id="rId7"/>
    <p:sldId id="285" r:id="rId8"/>
    <p:sldId id="269" r:id="rId9"/>
    <p:sldId id="287" r:id="rId10"/>
    <p:sldId id="311" r:id="rId11"/>
    <p:sldId id="257" r:id="rId12"/>
    <p:sldId id="310" r:id="rId1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77153" autoAdjust="0"/>
  </p:normalViewPr>
  <p:slideViewPr>
    <p:cSldViewPr showGuides="1">
      <p:cViewPr>
        <p:scale>
          <a:sx n="77" d="100"/>
          <a:sy n="77" d="100"/>
        </p:scale>
        <p:origin x="-306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212" cy="464506"/>
          </a:xfrm>
          <a:prstGeom prst="rect">
            <a:avLst/>
          </a:prstGeom>
        </p:spPr>
        <p:txBody>
          <a:bodyPr vert="horz" lIns="90590" tIns="45295" rIns="90590" bIns="4529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619" y="0"/>
            <a:ext cx="3037212" cy="464506"/>
          </a:xfrm>
          <a:prstGeom prst="rect">
            <a:avLst/>
          </a:prstGeom>
        </p:spPr>
        <p:txBody>
          <a:bodyPr vert="horz" lIns="90590" tIns="45295" rIns="90590" bIns="45295" rtlCol="0"/>
          <a:lstStyle>
            <a:lvl1pPr algn="r">
              <a:defRPr sz="1200"/>
            </a:lvl1pPr>
          </a:lstStyle>
          <a:p>
            <a:fld id="{39BADF34-E9E4-403A-95AD-AB2080B8CC01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590" tIns="45295" rIns="90590" bIns="4529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412" y="4415160"/>
            <a:ext cx="5609576" cy="4183695"/>
          </a:xfrm>
          <a:prstGeom prst="rect">
            <a:avLst/>
          </a:prstGeom>
        </p:spPr>
        <p:txBody>
          <a:bodyPr vert="horz" lIns="90590" tIns="45295" rIns="90590" bIns="4529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30321"/>
            <a:ext cx="3037212" cy="464506"/>
          </a:xfrm>
          <a:prstGeom prst="rect">
            <a:avLst/>
          </a:prstGeom>
        </p:spPr>
        <p:txBody>
          <a:bodyPr vert="horz" lIns="90590" tIns="45295" rIns="90590" bIns="4529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619" y="8830321"/>
            <a:ext cx="3037212" cy="464506"/>
          </a:xfrm>
          <a:prstGeom prst="rect">
            <a:avLst/>
          </a:prstGeom>
        </p:spPr>
        <p:txBody>
          <a:bodyPr vert="horz" lIns="90590" tIns="45295" rIns="90590" bIns="45295" rtlCol="0" anchor="b"/>
          <a:lstStyle>
            <a:lvl1pPr algn="r">
              <a:defRPr sz="1200"/>
            </a:lvl1pPr>
          </a:lstStyle>
          <a:p>
            <a:fld id="{F709F2CD-58E5-474D-9FB6-FC07E970F9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21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37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374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1" defTabSz="931774"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DEBE1-53AA-4DB6-B3AA-F78E6FBE4C3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1387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7DEBE1-53AA-4DB6-B3AA-F78E6FBE4C3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6083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6889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01407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8947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455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455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9F2CD-58E5-474D-9FB6-FC07E970F9A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294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3E825FF-795E-4C62-A766-CC5DD79E7DE6}" type="datetimeFigureOut">
              <a:rPr lang="en-US" smtClean="0"/>
              <a:t>5/8/2013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53974C0-5990-4E83-AAB3-7A61FA15B18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Information Technology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FY13/14 BUDGET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57768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A few key examples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Microsoft Enterprise Software Agreement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Mainframe Retirement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PC Cycle Replacement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Cloud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Roadmap Planning &amp; Budget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219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Microsoft Enterprise Agreement – License for Email, Office, SharePoint, PC Operating Systems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In Fy10/11 strategic decision to </a:t>
            </a:r>
            <a:r>
              <a:rPr lang="en-US" u="sng" dirty="0" smtClean="0"/>
              <a:t>Not Renew</a:t>
            </a:r>
          </a:p>
          <a:p>
            <a:pPr lvl="1"/>
            <a:r>
              <a:rPr lang="en-US" dirty="0" smtClean="0"/>
              <a:t>Saved $</a:t>
            </a:r>
            <a:r>
              <a:rPr lang="en-US" dirty="0" smtClean="0"/>
              <a:t>2.25 </a:t>
            </a:r>
            <a:r>
              <a:rPr lang="en-US" dirty="0"/>
              <a:t>Million </a:t>
            </a:r>
            <a:r>
              <a:rPr lang="en-US" dirty="0" smtClean="0"/>
              <a:t>over the past three years</a:t>
            </a:r>
            <a:br>
              <a:rPr lang="en-US" dirty="0" smtClean="0"/>
            </a:br>
            <a:endParaRPr lang="en-US" dirty="0"/>
          </a:p>
          <a:p>
            <a:r>
              <a:rPr lang="en-US" dirty="0" smtClean="0"/>
              <a:t>This year review / </a:t>
            </a:r>
            <a:r>
              <a:rPr lang="en-US" dirty="0"/>
              <a:t>d</a:t>
            </a:r>
            <a:r>
              <a:rPr lang="en-US" dirty="0" smtClean="0"/>
              <a:t>ecision point for FY14/15</a:t>
            </a:r>
          </a:p>
          <a:p>
            <a:pPr lvl="2"/>
            <a:r>
              <a:rPr lang="en-US" dirty="0" smtClean="0"/>
              <a:t>Google </a:t>
            </a:r>
            <a:r>
              <a:rPr lang="en-US" dirty="0"/>
              <a:t>or </a:t>
            </a:r>
            <a:r>
              <a:rPr lang="en-US" dirty="0" smtClean="0"/>
              <a:t>Microsoft or ?</a:t>
            </a:r>
          </a:p>
          <a:p>
            <a:pPr lvl="2"/>
            <a:r>
              <a:rPr lang="en-US" dirty="0" smtClean="0"/>
              <a:t>Cloud or Mesa or Hybrid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Supporting PC Software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936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Complete moving all mainframe applications to the web</a:t>
            </a:r>
            <a:br>
              <a:rPr lang="en-US" dirty="0" smtClean="0"/>
            </a:br>
            <a:r>
              <a:rPr lang="en-US" dirty="0" smtClean="0"/>
              <a:t> </a:t>
            </a:r>
          </a:p>
          <a:p>
            <a:r>
              <a:rPr lang="en-US" dirty="0" smtClean="0"/>
              <a:t>In Fy11/12 - 2 </a:t>
            </a:r>
            <a:r>
              <a:rPr lang="en-US" dirty="0"/>
              <a:t>FTEs </a:t>
            </a:r>
            <a:r>
              <a:rPr lang="en-US" dirty="0" smtClean="0"/>
              <a:t>reduction</a:t>
            </a:r>
            <a:endParaRPr lang="en-US" dirty="0"/>
          </a:p>
          <a:p>
            <a:pPr lvl="2"/>
            <a:r>
              <a:rPr lang="en-US" dirty="0"/>
              <a:t>Reduction in workforce </a:t>
            </a:r>
            <a:r>
              <a:rPr lang="en-US" dirty="0" smtClean="0"/>
              <a:t>as mainframe needs reduced</a:t>
            </a:r>
          </a:p>
          <a:p>
            <a:pPr lvl="2"/>
            <a:r>
              <a:rPr lang="en-US" dirty="0" smtClean="0"/>
              <a:t>Retrain staff to support other systems</a:t>
            </a:r>
            <a:br>
              <a:rPr lang="en-US" dirty="0" smtClean="0"/>
            </a:br>
            <a:endParaRPr lang="en-US" dirty="0"/>
          </a:p>
          <a:p>
            <a:r>
              <a:rPr lang="en-US" dirty="0" smtClean="0"/>
              <a:t>In FY14/15  - $800,000/year savings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plus </a:t>
            </a:r>
            <a:r>
              <a:rPr lang="en-US" dirty="0" smtClean="0"/>
              <a:t>1 FTE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Mainframe Retirement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86899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525963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Cycle Replacement</a:t>
            </a:r>
          </a:p>
          <a:p>
            <a:pPr lvl="1"/>
            <a:r>
              <a:rPr lang="en-US" dirty="0" smtClean="0"/>
              <a:t>We have gradually extended original 3 year cycle to a 5 – 6 year PC cycle</a:t>
            </a:r>
            <a:r>
              <a:rPr lang="en-US" dirty="0"/>
              <a:t> </a:t>
            </a:r>
            <a:r>
              <a:rPr lang="en-US" dirty="0" smtClean="0"/>
              <a:t>replacement program</a:t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For FY13/14 -  Adjusting cycle replacement one year = $1.2 Million Savings </a:t>
            </a:r>
          </a:p>
          <a:p>
            <a:pPr lvl="1"/>
            <a:r>
              <a:rPr lang="en-US" dirty="0" smtClean="0"/>
              <a:t>Deferring </a:t>
            </a:r>
            <a:r>
              <a:rPr lang="en-US" dirty="0"/>
              <a:t>will move 25% of </a:t>
            </a:r>
            <a:r>
              <a:rPr lang="en-US" dirty="0" smtClean="0"/>
              <a:t>fleet </a:t>
            </a:r>
            <a:r>
              <a:rPr lang="en-US" dirty="0"/>
              <a:t>to 5+ </a:t>
            </a:r>
            <a:r>
              <a:rPr lang="en-US" dirty="0" smtClean="0"/>
              <a:t>years</a:t>
            </a:r>
          </a:p>
          <a:p>
            <a:pPr lvl="1"/>
            <a:r>
              <a:rPr lang="en-US" dirty="0" smtClean="0"/>
              <a:t>Managing the Risk</a:t>
            </a:r>
          </a:p>
          <a:p>
            <a:pPr lvl="1"/>
            <a:r>
              <a:rPr lang="en-US" dirty="0" smtClean="0"/>
              <a:t>Web and Cloud are impacting desktops</a:t>
            </a:r>
            <a:endParaRPr lang="en-US" dirty="0"/>
          </a:p>
          <a:p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PC Cycle Replacement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6177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Optimization underway – many Departments have signed up to be “first” </a:t>
            </a:r>
          </a:p>
          <a:p>
            <a:pPr lvl="1"/>
            <a:r>
              <a:rPr lang="en-US" dirty="0" smtClean="0"/>
              <a:t>Estimated Annual savings – $350,000</a:t>
            </a:r>
          </a:p>
          <a:p>
            <a:endParaRPr lang="en-US" dirty="0" smtClean="0"/>
          </a:p>
          <a:p>
            <a:pPr marL="109728" indent="0">
              <a:buNone/>
            </a:pPr>
            <a:r>
              <a:rPr lang="en-US" dirty="0" smtClean="0"/>
              <a:t>Other Innovations</a:t>
            </a:r>
          </a:p>
          <a:p>
            <a:pPr marL="708660" lvl="1" indent="-342900"/>
            <a:r>
              <a:rPr lang="en-US" dirty="0" smtClean="0"/>
              <a:t>PC Power Management</a:t>
            </a:r>
          </a:p>
          <a:p>
            <a:pPr marL="708660" lvl="1" indent="-342900"/>
            <a:r>
              <a:rPr lang="en-US" dirty="0" smtClean="0"/>
              <a:t>Software and PC Pooling</a:t>
            </a:r>
            <a:br>
              <a:rPr lang="en-US" dirty="0" smtClean="0"/>
            </a:br>
            <a:endParaRPr lang="en-US" dirty="0" smtClean="0"/>
          </a:p>
          <a:p>
            <a:pPr marL="82296" indent="0">
              <a:buNone/>
            </a:pPr>
            <a:endParaRPr lang="en-US" dirty="0"/>
          </a:p>
          <a:p>
            <a:pPr marL="82296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Managed Print Services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01071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Continuing progress with using the Cloud for hosted software applications </a:t>
            </a:r>
          </a:p>
          <a:p>
            <a:pPr lvl="1"/>
            <a:r>
              <a:rPr lang="en-US" dirty="0" smtClean="0"/>
              <a:t>12 Applications already in the Cloud with 4 underway</a:t>
            </a:r>
          </a:p>
          <a:p>
            <a:endParaRPr lang="en-US" dirty="0"/>
          </a:p>
          <a:p>
            <a:r>
              <a:rPr lang="en-US" dirty="0" smtClean="0"/>
              <a:t>Procurement model is to first look at Cloud for all new business applications   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City’s internal Private Cloud with 76% of environment virtualized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Cloud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6974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2800" dirty="0" smtClean="0"/>
              <a:t>A Priority for us </a:t>
            </a:r>
            <a:br>
              <a:rPr lang="en-US" sz="2800" dirty="0" smtClean="0"/>
            </a:br>
            <a:endParaRPr lang="en-US" sz="2800" dirty="0" smtClean="0"/>
          </a:p>
          <a:p>
            <a:pPr lvl="1"/>
            <a:r>
              <a:rPr lang="en-US" dirty="0" smtClean="0"/>
              <a:t>Data confidentiality</a:t>
            </a:r>
          </a:p>
          <a:p>
            <a:pPr lvl="1"/>
            <a:r>
              <a:rPr lang="en-US" dirty="0" smtClean="0"/>
              <a:t>HIPAA and PCI</a:t>
            </a:r>
          </a:p>
          <a:p>
            <a:pPr lvl="1"/>
            <a:r>
              <a:rPr lang="en-US" dirty="0" smtClean="0"/>
              <a:t>Loss of Service</a:t>
            </a:r>
          </a:p>
          <a:p>
            <a:pPr lvl="1"/>
            <a:r>
              <a:rPr lang="en-US" dirty="0" smtClean="0"/>
              <a:t>Critical Infrastructure 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Individual Council updates on this topic</a:t>
            </a:r>
          </a:p>
          <a:p>
            <a:pPr lvl="1"/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Cyber Security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5106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Our Mobile Strategy </a:t>
            </a: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pPr lvl="1"/>
            <a:r>
              <a:rPr lang="en-US" dirty="0" smtClean="0"/>
              <a:t>iPads &amp; e-Agenda</a:t>
            </a:r>
            <a:br>
              <a:rPr lang="en-US" dirty="0" smtClean="0"/>
            </a:br>
            <a:endParaRPr lang="en-US" dirty="0" smtClean="0"/>
          </a:p>
          <a:p>
            <a:pPr lvl="1"/>
            <a:r>
              <a:rPr lang="en-US" dirty="0"/>
              <a:t>Email and Calendaring</a:t>
            </a:r>
          </a:p>
          <a:p>
            <a:pPr marL="630936" lvl="2" indent="0">
              <a:buNone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>Citywide Bring Your Own Device</a:t>
            </a:r>
            <a:endParaRPr lang="en-US" dirty="0" smtClean="0"/>
          </a:p>
          <a:p>
            <a:pPr marL="393192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Next - Access to your files and applications on the City network from tablet / Home PCs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Core Business applications</a:t>
            </a:r>
          </a:p>
          <a:p>
            <a:pPr marL="393192" lvl="1" indent="0">
              <a:buNone/>
            </a:pP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Innovation</a:t>
            </a:r>
            <a:endParaRPr lang="en-US" dirty="0"/>
          </a:p>
        </p:txBody>
      </p:sp>
      <p:pic>
        <p:nvPicPr>
          <p:cNvPr id="1027" name="Picture 3" descr="C:\Documents and Settings\DGardne\Local Settings\Temporary Internet Files\Content.IE5\D5YY047I\MM90018558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65" y="2209800"/>
            <a:ext cx="468313" cy="46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Documents and Settings\DGardne\Local Settings\Temporary Internet Files\Content.IE5\D5YY047I\MM90018558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00" y="2890043"/>
            <a:ext cx="468313" cy="46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Documents and Settings\DGardne\Local Settings\Temporary Internet Files\Content.IE5\D5YY047I\MM900185587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165" y="3560376"/>
            <a:ext cx="468313" cy="46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2499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93192" lvl="1" indent="0">
              <a:buNone/>
            </a:pPr>
            <a:endParaRPr lang="en-US" dirty="0" smtClean="0"/>
          </a:p>
          <a:p>
            <a:r>
              <a:rPr lang="en-US" dirty="0" err="1" smtClean="0"/>
              <a:t>iSupport</a:t>
            </a:r>
            <a:r>
              <a:rPr lang="en-US" dirty="0" smtClean="0"/>
              <a:t>  - Changing the IT Help Desk</a:t>
            </a:r>
          </a:p>
          <a:p>
            <a:pPr lvl="1"/>
            <a:r>
              <a:rPr lang="en-US" dirty="0" smtClean="0"/>
              <a:t>Extend hands on assistance to all City Staff</a:t>
            </a:r>
          </a:p>
          <a:p>
            <a:pPr lvl="1"/>
            <a:r>
              <a:rPr lang="en-US" dirty="0" smtClean="0"/>
              <a:t>Bridge the Mesa Staff Digital divide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Preparing the IT employee for tomorrow</a:t>
            </a:r>
          </a:p>
          <a:p>
            <a:pPr lvl="1"/>
            <a:r>
              <a:rPr lang="en-US" dirty="0" smtClean="0"/>
              <a:t>Recruit new and train existing staff for new realities of IT</a:t>
            </a:r>
          </a:p>
          <a:p>
            <a:pPr lvl="1"/>
            <a:r>
              <a:rPr lang="en-US" dirty="0" smtClean="0"/>
              <a:t>Cloud Evolution – From hardware managers to business and software problem solvers 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Innovation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43067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Operating Expenditures</a:t>
            </a:r>
            <a:endParaRPr lang="en-US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9954197"/>
              </p:ext>
            </p:extLst>
          </p:nvPr>
        </p:nvGraphicFramePr>
        <p:xfrm>
          <a:off x="1143000" y="1524000"/>
          <a:ext cx="6717457" cy="35623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81034"/>
                <a:gridCol w="1512141"/>
                <a:gridCol w="1512141"/>
                <a:gridCol w="1512141"/>
              </a:tblGrid>
              <a:tr h="23812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1400" u="sng" strike="noStrike" dirty="0">
                          <a:effectLst/>
                        </a:rPr>
                        <a:t>OPERATING EXPENDITURES BY CATEGORY</a:t>
                      </a:r>
                      <a:endParaRPr lang="en-US" sz="1400" b="1" i="0" u="sng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</a:rPr>
                        <a:t>2012-13 ADOPTED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</a:rPr>
                        <a:t>2012-13 ACTUAL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</a:rPr>
                        <a:t>2013-14 PROPOSED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</a:rPr>
                        <a:t> BUDGET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</a:rPr>
                        <a:t>YEAR-END ESTIMATE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>
                          <a:effectLst/>
                        </a:rPr>
                        <a:t>BUDGET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PERSONAL SERVICES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$17,116,702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$16,577,702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$17,169,409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OTHER SERVICES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$7,048,931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$6,400,000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$6,794,526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COMMODITIES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$2,418,015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$2,336,143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$1,875,498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PURCHASED CAPITAL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$3,186,900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$3,186,900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$1,455,000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 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00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>
                          <a:effectLst/>
                        </a:rPr>
                        <a:t>TOTAL</a:t>
                      </a:r>
                      <a:endParaRPr lang="en-US" sz="14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$29,770,548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>
                          <a:effectLst/>
                        </a:rPr>
                        <a:t>$28,500,745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u="none" strike="noStrike" dirty="0">
                          <a:effectLst/>
                        </a:rPr>
                        <a:t>$27,294,433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35036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0712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2525</TotalTime>
  <Words>237</Words>
  <Application>Microsoft Office PowerPoint</Application>
  <PresentationFormat>On-screen Show (4:3)</PresentationFormat>
  <Paragraphs>112</Paragraphs>
  <Slides>12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Concourse</vt:lpstr>
      <vt:lpstr>Information Technology</vt:lpstr>
      <vt:lpstr>Roadmap Planning &amp; Budget  </vt:lpstr>
      <vt:lpstr>Supporting PC Software</vt:lpstr>
      <vt:lpstr>Mainframe Retirement</vt:lpstr>
      <vt:lpstr>PC Cycle Replacement</vt:lpstr>
      <vt:lpstr>Managed Print Services</vt:lpstr>
      <vt:lpstr>The Cloud</vt:lpstr>
      <vt:lpstr>Cyber Security</vt:lpstr>
      <vt:lpstr>Innovation</vt:lpstr>
      <vt:lpstr>Innovation</vt:lpstr>
      <vt:lpstr>Operating Expenditures</vt:lpstr>
      <vt:lpstr>Questions?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Fy13/14 budget</dc:title>
  <dc:creator>Owner</dc:creator>
  <cp:lastModifiedBy>Diane Gardner</cp:lastModifiedBy>
  <cp:revision>212</cp:revision>
  <cp:lastPrinted>2013-04-25T15:15:06Z</cp:lastPrinted>
  <dcterms:created xsi:type="dcterms:W3CDTF">2013-03-05T23:49:32Z</dcterms:created>
  <dcterms:modified xsi:type="dcterms:W3CDTF">2013-05-08T17:06:30Z</dcterms:modified>
</cp:coreProperties>
</file>